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66" r:id="rId5"/>
    <p:sldId id="277" r:id="rId6"/>
    <p:sldId id="261" r:id="rId7"/>
    <p:sldId id="262" r:id="rId8"/>
    <p:sldId id="265" r:id="rId9"/>
    <p:sldId id="276" r:id="rId10"/>
    <p:sldId id="264" r:id="rId11"/>
    <p:sldId id="268" r:id="rId12"/>
    <p:sldId id="263" r:id="rId13"/>
    <p:sldId id="274" r:id="rId14"/>
    <p:sldId id="275" r:id="rId15"/>
    <p:sldId id="270" r:id="rId16"/>
    <p:sldId id="271" r:id="rId17"/>
    <p:sldId id="258" r:id="rId18"/>
    <p:sldId id="269" r:id="rId19"/>
    <p:sldId id="260" r:id="rId20"/>
    <p:sldId id="2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연준 김" initials="연김" lastIdx="1" clrIdx="0">
    <p:extLst>
      <p:ext uri="{19B8F6BF-5375-455C-9EA6-DF929625EA0E}">
        <p15:presenceInfo xmlns:p15="http://schemas.microsoft.com/office/powerpoint/2012/main" userId="5cef603caa7d35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45FC6-C611-4748-8815-089C31D6212F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B080D-66D2-472E-88EB-7D46ED4A0C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79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1B080D-66D2-472E-88EB-7D46ED4A0CC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87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altLang="ko-K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2918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80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014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34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72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18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86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8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4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98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979254CD-334A-4A53-B3A7-1998A2A831BB}" type="datetimeFigureOut">
              <a:rPr lang="ko-KR" altLang="en-US" smtClean="0"/>
              <a:t>2020-04-21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CB0168C-9155-4AF5-94AC-C5B075121C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196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1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f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8327-0378-4CB8-8E57-676AF479A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8000" b="1" dirty="0"/>
              <a:t>I KNEW</a:t>
            </a:r>
            <a:br>
              <a:rPr lang="en-US" altLang="ko-KR" sz="6600" dirty="0"/>
            </a:br>
            <a:r>
              <a:rPr lang="en-US" altLang="ko-KR" sz="6600" dirty="0"/>
              <a:t>All New Online gaming platform</a:t>
            </a:r>
            <a:endParaRPr lang="ko-KR" alt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8BFBE-D3BB-4B22-8E42-6E997E90E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1972" y="5892800"/>
            <a:ext cx="9418320" cy="1691640"/>
          </a:xfrm>
        </p:spPr>
        <p:txBody>
          <a:bodyPr/>
          <a:lstStyle/>
          <a:p>
            <a:pPr algn="r"/>
            <a:r>
              <a:rPr lang="en-US" altLang="ko-KR" dirty="0"/>
              <a:t>Yeon Jun Kim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07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7613B41-2FCF-433A-94DB-142F560734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11292840" cy="5128923"/>
          </a:xfrm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4A4202-A8B1-475C-B400-A324D5F46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9212"/>
            <a:ext cx="2958022" cy="2220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BA9A66-C1A6-438F-87DA-1974CD71B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3196" cy="18192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1A84AC-2118-4508-AA33-4B47359DE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83" y="2040137"/>
            <a:ext cx="2958022" cy="22568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F8B54A-49E2-4C74-83AF-F160DC2E4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196" y="0"/>
            <a:ext cx="3580109" cy="199390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BDBD8A1E-8ED5-4132-B82A-56751CB5AD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4560742"/>
            <a:ext cx="3289186" cy="1947383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484DBA8F-70DA-4C08-B4A5-EC56781C1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586" y="4296979"/>
            <a:ext cx="2733908" cy="2367668"/>
          </a:xfrm>
          <a:prstGeom prst="rect">
            <a:avLst/>
          </a:prstGeom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BD821EEC-C486-4855-A581-DBDEB32144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172" y="42999"/>
            <a:ext cx="4018928" cy="2721149"/>
          </a:xfrm>
          <a:prstGeom prst="rect">
            <a:avLst/>
          </a:prstGeom>
        </p:spPr>
      </p:pic>
      <p:pic>
        <p:nvPicPr>
          <p:cNvPr id="17" name="Picture Placeholder 5">
            <a:extLst>
              <a:ext uri="{FF2B5EF4-FFF2-40B4-BE49-F238E27FC236}">
                <a16:creationId xmlns:a16="http://schemas.microsoft.com/office/drawing/2014/main" id="{C8467D2C-E7C9-40AC-A77E-41A86664B9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4" b="21614"/>
          <a:stretch>
            <a:fillRect/>
          </a:stretch>
        </p:blipFill>
        <p:spPr>
          <a:xfrm>
            <a:off x="7473867" y="3841805"/>
            <a:ext cx="3525537" cy="2565289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687533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Mission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1CD2466-2ACD-4955-9B80-5CA00EAEE6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9" b="15879"/>
          <a:stretch>
            <a:fillRect/>
          </a:stretch>
        </p:blipFill>
        <p:spPr>
          <a:xfrm>
            <a:off x="2541336" y="359306"/>
            <a:ext cx="2144963" cy="141242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F475CD-E59B-4C5A-B561-338A9A2D6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336" y="2543335"/>
            <a:ext cx="3554663" cy="2453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361E36-8F49-4B77-8530-F8BD34EDC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4" y="1368347"/>
            <a:ext cx="2242837" cy="2731767"/>
          </a:xfrm>
          <a:prstGeom prst="rect">
            <a:avLst/>
          </a:prstGeom>
        </p:spPr>
      </p:pic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9C0D92C5-46B4-45E8-812A-BB65E113B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" r="6086"/>
          <a:stretch>
            <a:fillRect/>
          </a:stretch>
        </p:blipFill>
        <p:spPr>
          <a:xfrm>
            <a:off x="8780567" y="826208"/>
            <a:ext cx="2494759" cy="147595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EFBF3D-8FB8-4B39-AE2F-040BCBA72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58" y="749334"/>
            <a:ext cx="2777597" cy="1412423"/>
          </a:xfrm>
          <a:prstGeom prst="rect">
            <a:avLst/>
          </a:prstGeom>
        </p:spPr>
      </p:pic>
      <p:sp>
        <p:nvSpPr>
          <p:cNvPr id="11" name="Plus Sign 5">
            <a:extLst>
              <a:ext uri="{FF2B5EF4-FFF2-40B4-BE49-F238E27FC236}">
                <a16:creationId xmlns:a16="http://schemas.microsoft.com/office/drawing/2014/main" id="{9E6765D7-97E3-4D38-A499-763E22759FAD}"/>
              </a:ext>
            </a:extLst>
          </p:cNvPr>
          <p:cNvSpPr/>
          <p:nvPr/>
        </p:nvSpPr>
        <p:spPr>
          <a:xfrm>
            <a:off x="7577202" y="2224851"/>
            <a:ext cx="1545551" cy="91907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88A7B95C-D9FC-44C6-977D-E81502893B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456" y="3347805"/>
            <a:ext cx="2777597" cy="13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5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Target Users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7F144F0-A6B4-4811-926D-B71B46FF33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399"/>
            <a:ext cx="7784123" cy="486507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CAEE00-9351-4B3E-8B5C-5740BF8B7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44" y="1297683"/>
            <a:ext cx="3846949" cy="255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90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57B5F8-DD69-4A43-BE83-62F1E6A11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Pandemic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684E64B-1F24-40DA-B519-791B996BA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Picture 2" descr="Instagram Launches 'Stay Home' Story &amp; Co-Watching Feature Amid ...">
            <a:extLst>
              <a:ext uri="{FF2B5EF4-FFF2-40B4-BE49-F238E27FC236}">
                <a16:creationId xmlns:a16="http://schemas.microsoft.com/office/drawing/2014/main" id="{41078EC0-6607-42C2-8A6C-8DF421EA93A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3" b="6853"/>
          <a:stretch>
            <a:fillRect/>
          </a:stretch>
        </p:blipFill>
        <p:spPr bwMode="auto">
          <a:xfrm>
            <a:off x="165100" y="791907"/>
            <a:ext cx="5930900" cy="269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닌텐도 스위치 HAC-001(-01) | 코스트코 코리아">
            <a:extLst>
              <a:ext uri="{FF2B5EF4-FFF2-40B4-BE49-F238E27FC236}">
                <a16:creationId xmlns:a16="http://schemas.microsoft.com/office/drawing/2014/main" id="{758B4369-3256-417C-A894-8770FE3DB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1" y="737867"/>
            <a:ext cx="3911600" cy="3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56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108870"/>
            <a:ext cx="9982200" cy="914400"/>
          </a:xfrm>
        </p:spPr>
        <p:txBody>
          <a:bodyPr/>
          <a:lstStyle/>
          <a:p>
            <a:r>
              <a:rPr lang="en-US" altLang="ko-KR" dirty="0"/>
              <a:t>Strength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655D5FC-8C18-49A0-95EF-49EFA4FCE0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b="4583"/>
          <a:stretch>
            <a:fillRect/>
          </a:stretch>
        </p:blipFill>
        <p:spPr>
          <a:xfrm>
            <a:off x="417096" y="1299410"/>
            <a:ext cx="4331368" cy="267903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60DA8F-29D9-4DEC-AB83-3D9D3858A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38" y="53101"/>
            <a:ext cx="59721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0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Strength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2665C71B-2822-4546-B870-6AD0576D86A3}"/>
              </a:ext>
            </a:extLst>
          </p:cNvPr>
          <p:cNvPicPr preferRelativeResize="0"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6" y="225352"/>
            <a:ext cx="4828674" cy="4715616"/>
          </a:xfrm>
        </p:spPr>
      </p:pic>
      <p:pic>
        <p:nvPicPr>
          <p:cNvPr id="3074" name="Picture 2" descr="Geek Girl' gamers are more likely to study science and technology ...">
            <a:extLst>
              <a:ext uri="{FF2B5EF4-FFF2-40B4-BE49-F238E27FC236}">
                <a16:creationId xmlns:a16="http://schemas.microsoft.com/office/drawing/2014/main" id="{069EBBB7-D1D9-47AB-A1E4-8184F2354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47" y="338917"/>
            <a:ext cx="5171353" cy="460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52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Weakness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594012F5-B517-47E4-B4DD-1AEFAD5904F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8C4D78-E4B8-4E5A-B921-65621806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569973"/>
            <a:ext cx="5295986" cy="4558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7E6AA-3A29-4749-BAB0-9B2BA4852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86" y="634412"/>
            <a:ext cx="4778456" cy="455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55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Treats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5B85A681-7108-4EB2-80A5-2D1A4383923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3" b="15803"/>
          <a:stretch>
            <a:fillRect/>
          </a:stretch>
        </p:blipFill>
        <p:spPr>
          <a:xfrm>
            <a:off x="1" y="2"/>
            <a:ext cx="3733799" cy="1695798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DB9ADDE-E172-4EC2-AC22-48CE9593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01750"/>
            <a:ext cx="73914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743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Opportunities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781719A-3047-46C5-B465-B860E0A712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1" y="152400"/>
            <a:ext cx="4535853" cy="249310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720A4C-A24E-42EC-8EBA-1F7BE0264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1" y="2711116"/>
            <a:ext cx="7835899" cy="300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35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year financial plan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BC54A-F203-475C-8F37-7F9B37DDA35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ED1501-E434-4BCC-871B-E06932BF5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279191"/>
              </p:ext>
            </p:extLst>
          </p:nvPr>
        </p:nvGraphicFramePr>
        <p:xfrm>
          <a:off x="0" y="32602"/>
          <a:ext cx="11292842" cy="5128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494">
                  <a:extLst>
                    <a:ext uri="{9D8B030D-6E8A-4147-A177-3AD203B41FA5}">
                      <a16:colId xmlns:a16="http://schemas.microsoft.com/office/drawing/2014/main" val="2723657402"/>
                    </a:ext>
                  </a:extLst>
                </a:gridCol>
                <a:gridCol w="1939082">
                  <a:extLst>
                    <a:ext uri="{9D8B030D-6E8A-4147-A177-3AD203B41FA5}">
                      <a16:colId xmlns:a16="http://schemas.microsoft.com/office/drawing/2014/main" val="4223793408"/>
                    </a:ext>
                  </a:extLst>
                </a:gridCol>
                <a:gridCol w="830510">
                  <a:extLst>
                    <a:ext uri="{9D8B030D-6E8A-4147-A177-3AD203B41FA5}">
                      <a16:colId xmlns:a16="http://schemas.microsoft.com/office/drawing/2014/main" val="2797768657"/>
                    </a:ext>
                  </a:extLst>
                </a:gridCol>
                <a:gridCol w="1600998">
                  <a:extLst>
                    <a:ext uri="{9D8B030D-6E8A-4147-A177-3AD203B41FA5}">
                      <a16:colId xmlns:a16="http://schemas.microsoft.com/office/drawing/2014/main" val="3753201502"/>
                    </a:ext>
                  </a:extLst>
                </a:gridCol>
                <a:gridCol w="1600998">
                  <a:extLst>
                    <a:ext uri="{9D8B030D-6E8A-4147-A177-3AD203B41FA5}">
                      <a16:colId xmlns:a16="http://schemas.microsoft.com/office/drawing/2014/main" val="4221899745"/>
                    </a:ext>
                  </a:extLst>
                </a:gridCol>
                <a:gridCol w="1600998">
                  <a:extLst>
                    <a:ext uri="{9D8B030D-6E8A-4147-A177-3AD203B41FA5}">
                      <a16:colId xmlns:a16="http://schemas.microsoft.com/office/drawing/2014/main" val="2600416668"/>
                    </a:ext>
                  </a:extLst>
                </a:gridCol>
                <a:gridCol w="1600998">
                  <a:extLst>
                    <a:ext uri="{9D8B030D-6E8A-4147-A177-3AD203B41FA5}">
                      <a16:colId xmlns:a16="http://schemas.microsoft.com/office/drawing/2014/main" val="983820513"/>
                    </a:ext>
                  </a:extLst>
                </a:gridCol>
                <a:gridCol w="1795764">
                  <a:extLst>
                    <a:ext uri="{9D8B030D-6E8A-4147-A177-3AD203B41FA5}">
                      <a16:colId xmlns:a16="http://schemas.microsoft.com/office/drawing/2014/main" val="11038724"/>
                    </a:ext>
                  </a:extLst>
                </a:gridCol>
              </a:tblGrid>
              <a:tr h="340118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Projected Financials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Year 1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Year 2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Year 3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Year 4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Year 5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374731449"/>
                  </a:ext>
                </a:extLst>
              </a:tr>
              <a:tr h="181680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2092807909"/>
                  </a:ext>
                </a:extLst>
              </a:tr>
              <a:tr h="181680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20678668"/>
                  </a:ext>
                </a:extLst>
              </a:tr>
              <a:tr h="340118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Sales Revenue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$108,108.00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$108,216.11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$108,324.32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$108,432.65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$108,541.08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1080025518"/>
                  </a:ext>
                </a:extLst>
              </a:tr>
              <a:tr h="181680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Cost of Sales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219593246"/>
                  </a:ext>
                </a:extLst>
              </a:tr>
              <a:tr h="331604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Direct Costs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$21,811.68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$21,833.49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$21,855.33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$21,877.18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$21,899.06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2951477860"/>
                  </a:ext>
                </a:extLst>
              </a:tr>
              <a:tr h="340118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Profit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($4,348.38)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($4,352.73)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($4,357.08)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($4,361.44)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($4,365.80)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191804356"/>
                  </a:ext>
                </a:extLst>
              </a:tr>
              <a:tr h="340118">
                <a:tc grid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Selling and Administrative Expenses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896374543"/>
                  </a:ext>
                </a:extLst>
              </a:tr>
              <a:tr h="340118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Research and Development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$35,860.97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$35,896.83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$35,932.73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$35,968.66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$36,004.63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1729717155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Advertising &amp; marketing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$32,370.03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$32,402.40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$32,434.80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$32,467.23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$32,499.70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4043638458"/>
                  </a:ext>
                </a:extLst>
              </a:tr>
              <a:tr h="340118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Distribution Expenses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$7,209.88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$7,217.09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$7,224.31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$7,231.53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$7,238.77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2523899714"/>
                  </a:ext>
                </a:extLst>
              </a:tr>
              <a:tr h="340118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Salaries and Wages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$1,046.83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$1,047.88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$1,048.93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$1,049.98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$1,051.03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4229058853"/>
                  </a:ext>
                </a:extLst>
              </a:tr>
              <a:tr h="340118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Operational Expenses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$1,449.46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$1,450.91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$1,452.36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$1,453.81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$1,455.27 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786374264"/>
                  </a:ext>
                </a:extLst>
              </a:tr>
              <a:tr h="505310">
                <a:tc grid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Total Selling and Administrative Expenses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($77,937.17)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($78,015.11)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($78,093.12)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($78,171.21)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($78,249.38)</a:t>
                      </a:r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1492313077"/>
                  </a:ext>
                </a:extLst>
              </a:tr>
              <a:tr h="181680"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endParaRPr lang="ko-KR" sz="9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3696675749"/>
                  </a:ext>
                </a:extLst>
              </a:tr>
              <a:tr h="340118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Projected Income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$25,822.45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$25,848.28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$25,874.13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$25,900.00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$25,925.90 </a:t>
                      </a:r>
                      <a:endParaRPr lang="ko-KR" sz="9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8293" marR="58293" marT="0" marB="0"/>
                </a:tc>
                <a:extLst>
                  <a:ext uri="{0D108BD9-81ED-4DB2-BD59-A6C34878D82A}">
                    <a16:rowId xmlns:a16="http://schemas.microsoft.com/office/drawing/2014/main" val="63163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61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83" y="5374022"/>
            <a:ext cx="10156435" cy="11525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latinLnBrk="0">
              <a:lnSpc>
                <a:spcPct val="85000"/>
              </a:lnSpc>
            </a:pPr>
            <a:r>
              <a:rPr lang="en-US" altLang="ko-KR" sz="5400" dirty="0"/>
              <a:t>Expenditures Breakdowns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344A2B3-937C-4508-92D0-1454B841F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881187"/>
              </p:ext>
            </p:extLst>
          </p:nvPr>
        </p:nvGraphicFramePr>
        <p:xfrm>
          <a:off x="1322924" y="907716"/>
          <a:ext cx="9139655" cy="3075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39655">
                  <a:extLst>
                    <a:ext uri="{9D8B030D-6E8A-4147-A177-3AD203B41FA5}">
                      <a16:colId xmlns:a16="http://schemas.microsoft.com/office/drawing/2014/main" val="4154830457"/>
                    </a:ext>
                  </a:extLst>
                </a:gridCol>
              </a:tblGrid>
              <a:tr h="61503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3300" dirty="0">
                          <a:effectLst/>
                        </a:rPr>
                        <a:t>Research and Development</a:t>
                      </a:r>
                      <a:endParaRPr lang="ko-KR" sz="3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92367" marR="192367" marT="0" marB="0"/>
                </a:tc>
                <a:extLst>
                  <a:ext uri="{0D108BD9-81ED-4DB2-BD59-A6C34878D82A}">
                    <a16:rowId xmlns:a16="http://schemas.microsoft.com/office/drawing/2014/main" val="3685866634"/>
                  </a:ext>
                </a:extLst>
              </a:tr>
              <a:tr h="61503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3300" dirty="0">
                          <a:effectLst/>
                        </a:rPr>
                        <a:t>Advertising &amp; marketing</a:t>
                      </a:r>
                      <a:endParaRPr lang="ko-KR" sz="3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92367" marR="192367" marT="0" marB="0"/>
                </a:tc>
                <a:extLst>
                  <a:ext uri="{0D108BD9-81ED-4DB2-BD59-A6C34878D82A}">
                    <a16:rowId xmlns:a16="http://schemas.microsoft.com/office/drawing/2014/main" val="339592757"/>
                  </a:ext>
                </a:extLst>
              </a:tr>
              <a:tr h="61503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3300" dirty="0">
                          <a:effectLst/>
                        </a:rPr>
                        <a:t>Distribution Expenses</a:t>
                      </a:r>
                      <a:endParaRPr lang="ko-KR" sz="3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92367" marR="192367" marT="0" marB="0"/>
                </a:tc>
                <a:extLst>
                  <a:ext uri="{0D108BD9-81ED-4DB2-BD59-A6C34878D82A}">
                    <a16:rowId xmlns:a16="http://schemas.microsoft.com/office/drawing/2014/main" val="2817480062"/>
                  </a:ext>
                </a:extLst>
              </a:tr>
              <a:tr h="61503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3300" dirty="0">
                          <a:effectLst/>
                        </a:rPr>
                        <a:t>Salaries and Wages</a:t>
                      </a:r>
                      <a:endParaRPr lang="ko-KR" sz="3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92367" marR="192367" marT="0" marB="0"/>
                </a:tc>
                <a:extLst>
                  <a:ext uri="{0D108BD9-81ED-4DB2-BD59-A6C34878D82A}">
                    <a16:rowId xmlns:a16="http://schemas.microsoft.com/office/drawing/2014/main" val="3097711871"/>
                  </a:ext>
                </a:extLst>
              </a:tr>
              <a:tr h="61503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3300" dirty="0">
                          <a:effectLst/>
                        </a:rPr>
                        <a:t>Operational Expenses</a:t>
                      </a:r>
                      <a:endParaRPr lang="ko-KR" sz="3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192367" marR="192367" marT="0" marB="0"/>
                </a:tc>
                <a:extLst>
                  <a:ext uri="{0D108BD9-81ED-4DB2-BD59-A6C34878D82A}">
                    <a16:rowId xmlns:a16="http://schemas.microsoft.com/office/drawing/2014/main" val="52580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655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Technological research and development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5C05629-9802-4365-A69B-8A52DB10BE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r="8286"/>
          <a:stretch>
            <a:fillRect/>
          </a:stretch>
        </p:blipFill>
        <p:spPr>
          <a:xfrm>
            <a:off x="0" y="0"/>
            <a:ext cx="5573108" cy="253116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35D048-F965-4531-9A36-6295C853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450" y="415785"/>
            <a:ext cx="5428716" cy="28840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A17442-1633-4A7A-A101-06A158B49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355" y="2686277"/>
            <a:ext cx="4459924" cy="25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4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Totally NEW platform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4888439-6B27-47A5-9882-552C57E3A8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" y="72888"/>
            <a:ext cx="4996069" cy="499606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82F2E1-FF23-45F8-B5F7-BCC02248C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52" y="899578"/>
            <a:ext cx="5564650" cy="360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17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Revenue Streams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E72747E-EC5C-4375-926E-96128EBE08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0" cy="48768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31D201-D201-4002-B115-AE435DFC9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24" y="2410195"/>
            <a:ext cx="4043445" cy="24999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38A672-EC6B-4046-A7D5-FBE41A7DE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889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Revenue Streams- continued</a:t>
            </a:r>
            <a:endParaRPr lang="ko-KR" alt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68E80C7-C825-41B1-8727-79C813DBAC5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1" b="9641"/>
          <a:stretch>
            <a:fillRect/>
          </a:stretch>
        </p:blipFill>
        <p:spPr>
          <a:xfrm>
            <a:off x="498162" y="372140"/>
            <a:ext cx="5393338" cy="244951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5F8CE0-D055-44DD-954A-F0968033E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03" y="159710"/>
            <a:ext cx="4596098" cy="45646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D749CD-297D-47FC-87D8-48822662E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18" y="2821658"/>
            <a:ext cx="4026683" cy="224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5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Organizational Structure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7" name="순서도: 처리 26">
            <a:extLst>
              <a:ext uri="{FF2B5EF4-FFF2-40B4-BE49-F238E27FC236}">
                <a16:creationId xmlns:a16="http://schemas.microsoft.com/office/drawing/2014/main" id="{287064F2-B307-4D63-A2B2-64BECF1BD6C0}"/>
              </a:ext>
            </a:extLst>
          </p:cNvPr>
          <p:cNvSpPr/>
          <p:nvPr/>
        </p:nvSpPr>
        <p:spPr>
          <a:xfrm>
            <a:off x="4224020" y="26670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Founder</a:t>
            </a:r>
            <a:endParaRPr lang="ko-KR" altLang="en-US" dirty="0"/>
          </a:p>
        </p:txBody>
      </p:sp>
      <p:sp>
        <p:nvSpPr>
          <p:cNvPr id="28" name="순서도: 처리 27">
            <a:extLst>
              <a:ext uri="{FF2B5EF4-FFF2-40B4-BE49-F238E27FC236}">
                <a16:creationId xmlns:a16="http://schemas.microsoft.com/office/drawing/2014/main" id="{FEB9B82F-29E0-4651-BA4D-BB79F10B1A6B}"/>
              </a:ext>
            </a:extLst>
          </p:cNvPr>
          <p:cNvSpPr/>
          <p:nvPr/>
        </p:nvSpPr>
        <p:spPr>
          <a:xfrm>
            <a:off x="3717297" y="1955689"/>
            <a:ext cx="1607803" cy="102235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Assistant</a:t>
            </a:r>
          </a:p>
          <a:p>
            <a:pPr algn="ctr"/>
            <a:r>
              <a:rPr lang="en-US" altLang="ko-KR" dirty="0"/>
              <a:t>Managers</a:t>
            </a:r>
            <a:endParaRPr lang="ko-KR" altLang="en-US" dirty="0"/>
          </a:p>
        </p:txBody>
      </p:sp>
      <p:sp>
        <p:nvSpPr>
          <p:cNvPr id="29" name="순서도: 처리 28">
            <a:extLst>
              <a:ext uri="{FF2B5EF4-FFF2-40B4-BE49-F238E27FC236}">
                <a16:creationId xmlns:a16="http://schemas.microsoft.com/office/drawing/2014/main" id="{92AEDD4A-83E6-461F-8518-F5C2953F1960}"/>
              </a:ext>
            </a:extLst>
          </p:cNvPr>
          <p:cNvSpPr/>
          <p:nvPr/>
        </p:nvSpPr>
        <p:spPr>
          <a:xfrm>
            <a:off x="4224020" y="371475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Staffs</a:t>
            </a:r>
            <a:endParaRPr lang="ko-KR" altLang="en-US" dirty="0"/>
          </a:p>
        </p:txBody>
      </p:sp>
      <p:sp>
        <p:nvSpPr>
          <p:cNvPr id="30" name="순서도: 처리 29">
            <a:extLst>
              <a:ext uri="{FF2B5EF4-FFF2-40B4-BE49-F238E27FC236}">
                <a16:creationId xmlns:a16="http://schemas.microsoft.com/office/drawing/2014/main" id="{EB5FF0E7-4FD2-4BAA-9F2E-5A54D5CDA9A9}"/>
              </a:ext>
            </a:extLst>
          </p:cNvPr>
          <p:cNvSpPr/>
          <p:nvPr/>
        </p:nvSpPr>
        <p:spPr>
          <a:xfrm>
            <a:off x="292098" y="257810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Technicians</a:t>
            </a:r>
            <a:endParaRPr lang="ko-KR" altLang="en-US" dirty="0"/>
          </a:p>
        </p:txBody>
      </p:sp>
      <p:sp>
        <p:nvSpPr>
          <p:cNvPr id="31" name="순서도: 처리 30">
            <a:extLst>
              <a:ext uri="{FF2B5EF4-FFF2-40B4-BE49-F238E27FC236}">
                <a16:creationId xmlns:a16="http://schemas.microsoft.com/office/drawing/2014/main" id="{B07FCB69-A6F2-4E0D-939E-438F69A5BA55}"/>
              </a:ext>
            </a:extLst>
          </p:cNvPr>
          <p:cNvSpPr/>
          <p:nvPr/>
        </p:nvSpPr>
        <p:spPr>
          <a:xfrm>
            <a:off x="8155942" y="156210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Finance Managers</a:t>
            </a:r>
            <a:endParaRPr lang="ko-KR" altLang="en-US" dirty="0"/>
          </a:p>
        </p:txBody>
      </p:sp>
      <p:sp>
        <p:nvSpPr>
          <p:cNvPr id="32" name="순서도: 처리 31">
            <a:extLst>
              <a:ext uri="{FF2B5EF4-FFF2-40B4-BE49-F238E27FC236}">
                <a16:creationId xmlns:a16="http://schemas.microsoft.com/office/drawing/2014/main" id="{F781BD24-5383-4C5E-A0F2-54247D21BC99}"/>
              </a:ext>
            </a:extLst>
          </p:cNvPr>
          <p:cNvSpPr/>
          <p:nvPr/>
        </p:nvSpPr>
        <p:spPr>
          <a:xfrm>
            <a:off x="292098" y="140970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Technological managers</a:t>
            </a:r>
            <a:endParaRPr lang="ko-KR" altLang="en-US" dirty="0"/>
          </a:p>
        </p:txBody>
      </p:sp>
      <p:sp>
        <p:nvSpPr>
          <p:cNvPr id="33" name="순서도: 처리 32">
            <a:extLst>
              <a:ext uri="{FF2B5EF4-FFF2-40B4-BE49-F238E27FC236}">
                <a16:creationId xmlns:a16="http://schemas.microsoft.com/office/drawing/2014/main" id="{922AD573-6B8E-4BA3-9BA1-4EFAFB5C4C52}"/>
              </a:ext>
            </a:extLst>
          </p:cNvPr>
          <p:cNvSpPr/>
          <p:nvPr/>
        </p:nvSpPr>
        <p:spPr>
          <a:xfrm>
            <a:off x="292098" y="369570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Researchers</a:t>
            </a:r>
            <a:endParaRPr lang="ko-KR" altLang="en-US" dirty="0"/>
          </a:p>
        </p:txBody>
      </p:sp>
      <p:sp>
        <p:nvSpPr>
          <p:cNvPr id="34" name="순서도: 처리 33">
            <a:extLst>
              <a:ext uri="{FF2B5EF4-FFF2-40B4-BE49-F238E27FC236}">
                <a16:creationId xmlns:a16="http://schemas.microsoft.com/office/drawing/2014/main" id="{5E6A0EEF-3B86-4014-AF4B-0E7B593983DF}"/>
              </a:ext>
            </a:extLst>
          </p:cNvPr>
          <p:cNvSpPr/>
          <p:nvPr/>
        </p:nvSpPr>
        <p:spPr>
          <a:xfrm>
            <a:off x="5905500" y="1860550"/>
            <a:ext cx="1747519" cy="71755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Marketing Managers</a:t>
            </a:r>
            <a:endParaRPr lang="ko-KR" altLang="en-US" dirty="0"/>
          </a:p>
        </p:txBody>
      </p:sp>
      <p:sp>
        <p:nvSpPr>
          <p:cNvPr id="35" name="순서도: 처리 34">
            <a:extLst>
              <a:ext uri="{FF2B5EF4-FFF2-40B4-BE49-F238E27FC236}">
                <a16:creationId xmlns:a16="http://schemas.microsoft.com/office/drawing/2014/main" id="{575E20FC-4617-423D-BC84-79BBE9D3ED14}"/>
              </a:ext>
            </a:extLst>
          </p:cNvPr>
          <p:cNvSpPr/>
          <p:nvPr/>
        </p:nvSpPr>
        <p:spPr>
          <a:xfrm>
            <a:off x="8155942" y="3181350"/>
            <a:ext cx="28448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Financial Assistants</a:t>
            </a:r>
            <a:endParaRPr lang="ko-KR" altLang="en-US" dirty="0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646EB233-3234-4623-A175-0BC44646B978}"/>
              </a:ext>
            </a:extLst>
          </p:cNvPr>
          <p:cNvCxnSpPr>
            <a:cxnSpLocks/>
          </p:cNvCxnSpPr>
          <p:nvPr/>
        </p:nvCxnSpPr>
        <p:spPr>
          <a:xfrm flipH="1">
            <a:off x="3251200" y="780939"/>
            <a:ext cx="1269998" cy="628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2C28FB56-5471-4440-B0C6-3F81EBC5029E}"/>
              </a:ext>
            </a:extLst>
          </p:cNvPr>
          <p:cNvCxnSpPr>
            <a:cxnSpLocks/>
          </p:cNvCxnSpPr>
          <p:nvPr/>
        </p:nvCxnSpPr>
        <p:spPr>
          <a:xfrm>
            <a:off x="6929119" y="723900"/>
            <a:ext cx="1122681" cy="1155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48E8D13D-5655-4B3B-965A-84F29A9FA675}"/>
              </a:ext>
            </a:extLst>
          </p:cNvPr>
          <p:cNvCxnSpPr>
            <a:cxnSpLocks/>
          </p:cNvCxnSpPr>
          <p:nvPr/>
        </p:nvCxnSpPr>
        <p:spPr>
          <a:xfrm flipH="1">
            <a:off x="4940300" y="927100"/>
            <a:ext cx="622300" cy="901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6BFBA301-FAC2-4576-9D70-AED80AD9ED77}"/>
              </a:ext>
            </a:extLst>
          </p:cNvPr>
          <p:cNvCxnSpPr>
            <a:cxnSpLocks/>
          </p:cNvCxnSpPr>
          <p:nvPr/>
        </p:nvCxnSpPr>
        <p:spPr>
          <a:xfrm>
            <a:off x="6347460" y="1079528"/>
            <a:ext cx="581659" cy="749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589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7D32-C6DA-48FB-BFDD-4F77D53C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ROI</a:t>
            </a:r>
            <a:endParaRPr lang="ko-KR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E65F5-343E-49EB-827B-2FB303F1B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C2C090-8277-4257-BEC2-E5013449D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8" y="144686"/>
            <a:ext cx="3926958" cy="22089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E53DE-7D8A-49F6-A882-4A5305DFF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29" y="2380715"/>
            <a:ext cx="3956654" cy="2625356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B0E483D-206B-4639-957C-8512F34426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0" b="5150"/>
          <a:stretch>
            <a:fillRect/>
          </a:stretch>
        </p:blipFill>
        <p:spPr>
          <a:xfrm>
            <a:off x="4421883" y="894815"/>
            <a:ext cx="6719777" cy="2971799"/>
          </a:xfrm>
        </p:spPr>
      </p:pic>
    </p:spTree>
    <p:extLst>
      <p:ext uri="{BB962C8B-B14F-4D97-AF65-F5344CB8AC3E}">
        <p14:creationId xmlns:p14="http://schemas.microsoft.com/office/powerpoint/2010/main" val="1210082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0CDF5D3-7220-42A0-9D37-ECF3BF28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0"/>
            <a:ext cx="10835640" cy="510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4BC717F-58B3-4A4E-BC3B-1B11323A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5105400"/>
            <a:ext cx="10835640" cy="17526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EE75710-64C5-4CA8-8A7C-82EE4125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개체, 시계, 검은색, 노란색이(가) 표시된 사진&#10;&#10;자동 생성된 설명">
            <a:extLst>
              <a:ext uri="{FF2B5EF4-FFF2-40B4-BE49-F238E27FC236}">
                <a16:creationId xmlns:a16="http://schemas.microsoft.com/office/drawing/2014/main" id="{73F3313D-770F-451D-82B5-A5A845650FD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171619" y="640080"/>
            <a:ext cx="9217444" cy="382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35050B1-74E1-4A81-923D-0F5971A3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89916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22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D84CA859-57B3-463A-919D-B87D46807AFA}"/>
              </a:ext>
            </a:extLst>
          </p:cNvPr>
          <p:cNvSpPr/>
          <p:nvPr/>
        </p:nvSpPr>
        <p:spPr>
          <a:xfrm>
            <a:off x="1752600" y="508001"/>
            <a:ext cx="78613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88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</a:p>
          <a:p>
            <a:pPr algn="ctr"/>
            <a:r>
              <a:rPr lang="en-US" altLang="ko-KR" sz="8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&amp;</a:t>
            </a:r>
          </a:p>
          <a:p>
            <a:pPr algn="ctr"/>
            <a:r>
              <a:rPr lang="en-US" altLang="ko-KR" sz="8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Invest me</a:t>
            </a:r>
          </a:p>
        </p:txBody>
      </p:sp>
    </p:spTree>
    <p:extLst>
      <p:ext uri="{BB962C8B-B14F-4D97-AF65-F5344CB8AC3E}">
        <p14:creationId xmlns:p14="http://schemas.microsoft.com/office/powerpoint/2010/main" val="81096115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234</Words>
  <Application>Microsoft Office PowerPoint</Application>
  <PresentationFormat>와이드스크린</PresentationFormat>
  <Paragraphs>110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맑은 고딕</vt:lpstr>
      <vt:lpstr>Arial</vt:lpstr>
      <vt:lpstr>Century Schoolbook</vt:lpstr>
      <vt:lpstr>Wingdings 2</vt:lpstr>
      <vt:lpstr>View</vt:lpstr>
      <vt:lpstr>I KNEW All New Online gaming platform</vt:lpstr>
      <vt:lpstr>PowerPoint 프레젠테이션</vt:lpstr>
      <vt:lpstr>Mission</vt:lpstr>
      <vt:lpstr>Target Users</vt:lpstr>
      <vt:lpstr>Pandemic</vt:lpstr>
      <vt:lpstr>Strength</vt:lpstr>
      <vt:lpstr>Strength</vt:lpstr>
      <vt:lpstr>Weakness</vt:lpstr>
      <vt:lpstr>Treats</vt:lpstr>
      <vt:lpstr>Opportunities</vt:lpstr>
      <vt:lpstr>5 year financial plan</vt:lpstr>
      <vt:lpstr>Expenditures Breakdowns</vt:lpstr>
      <vt:lpstr>Technological research and development</vt:lpstr>
      <vt:lpstr>Totally NEW platform</vt:lpstr>
      <vt:lpstr>Revenue Streams</vt:lpstr>
      <vt:lpstr>Revenue Streams- continued</vt:lpstr>
      <vt:lpstr>Organizational Structure</vt:lpstr>
      <vt:lpstr>ROI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KNEW All New Online gaming platform</dc:title>
  <dc:creator>Kim, Yeon Jun</dc:creator>
  <cp:lastModifiedBy>Kim, Yeon Jun</cp:lastModifiedBy>
  <cp:revision>8</cp:revision>
  <dcterms:created xsi:type="dcterms:W3CDTF">2020-04-21T09:55:07Z</dcterms:created>
  <dcterms:modified xsi:type="dcterms:W3CDTF">2020-04-21T13:50:59Z</dcterms:modified>
</cp:coreProperties>
</file>